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2" r:id="rId3"/>
    <p:sldId id="258" r:id="rId4"/>
    <p:sldId id="267" r:id="rId5"/>
    <p:sldId id="284" r:id="rId6"/>
    <p:sldId id="280" r:id="rId7"/>
    <p:sldId id="285" r:id="rId8"/>
    <p:sldId id="286" r:id="rId9"/>
    <p:sldId id="283" r:id="rId10"/>
    <p:sldId id="287" r:id="rId11"/>
    <p:sldId id="288" r:id="rId12"/>
    <p:sldId id="289" r:id="rId13"/>
    <p:sldId id="294" r:id="rId14"/>
    <p:sldId id="295" r:id="rId15"/>
    <p:sldId id="290" r:id="rId16"/>
    <p:sldId id="296" r:id="rId17"/>
    <p:sldId id="292" r:id="rId18"/>
    <p:sldId id="291" r:id="rId19"/>
    <p:sldId id="302" r:id="rId20"/>
    <p:sldId id="293" r:id="rId21"/>
    <p:sldId id="300" r:id="rId22"/>
    <p:sldId id="299" r:id="rId23"/>
    <p:sldId id="301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2185261"/>
            <a:ext cx="6253317" cy="2139851"/>
          </a:xfrm>
        </p:spPr>
        <p:txBody>
          <a:bodyPr>
            <a:normAutofit/>
          </a:bodyPr>
          <a:lstStyle/>
          <a:p>
            <a:r>
              <a:rPr lang="en-US" sz="4800" dirty="0"/>
              <a:t>Time Series Analysis of Chicago Crime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Robert Erffmeyer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2-EDA for Seasonality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F8DA0-D09F-4F5A-AE80-0779312C9F5E}"/>
              </a:ext>
            </a:extLst>
          </p:cNvPr>
          <p:cNvSpPr txBox="1"/>
          <p:nvPr/>
        </p:nvSpPr>
        <p:spPr>
          <a:xfrm>
            <a:off x="792718" y="1476936"/>
            <a:ext cx="523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Obvious Hourly Seasonality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Appears </a:t>
            </a:r>
            <a:r>
              <a:rPr lang="en-US" sz="1400" dirty="0" err="1"/>
              <a:t>theres</a:t>
            </a:r>
            <a:r>
              <a:rPr lang="en-US" sz="1400" dirty="0"/>
              <a:t> multiple seasonality – Hourly, Monthly, Weekday, Annual (365)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62BFA-A96F-4261-ABE8-12767ED4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12" y="2913045"/>
            <a:ext cx="7536205" cy="30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8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Univariate -</a:t>
            </a:r>
            <a:r>
              <a:rPr lang="en-US" sz="2800" dirty="0" err="1"/>
              <a:t>SArima</a:t>
            </a:r>
            <a:r>
              <a:rPr lang="en-US" sz="2800" dirty="0"/>
              <a:t>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2387" y="912788"/>
            <a:ext cx="59383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Set time series to frequency=365 for annual seasonality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Force Auto Arima to also 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include Seasonality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Took around 2 hours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Training RMSE - 103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B313B-033E-4AA2-9154-2D8B495C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18" y="3549545"/>
            <a:ext cx="6534150" cy="2047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613BD-0BA7-4E89-8319-757506DE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8" y="2124841"/>
            <a:ext cx="62769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0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1- </a:t>
            </a:r>
            <a:r>
              <a:rPr lang="en-US" sz="2800" dirty="0" err="1"/>
              <a:t>SArima</a:t>
            </a:r>
            <a:r>
              <a:rPr lang="en-US" sz="2800" dirty="0"/>
              <a:t> -Residual Diagnostics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70170" y="869980"/>
            <a:ext cx="638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Residuals appear normal and homoscedastic – lots of outliers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Poor 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Serial Autocorrelation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2F4BB8-FAD6-4CCD-97A1-DD505D1DE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8" y="1353743"/>
            <a:ext cx="7143548" cy="3883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2FB5D-7C8A-4DB9-B0FD-FDF563F60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2" r="5701" b="2046"/>
          <a:stretch/>
        </p:blipFill>
        <p:spPr>
          <a:xfrm>
            <a:off x="8512472" y="236849"/>
            <a:ext cx="3216847" cy="2998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E61636-53A6-4D07-BAB0-F0BB7A1CE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472" y="3453571"/>
            <a:ext cx="3130121" cy="31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7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2- </a:t>
            </a:r>
            <a:r>
              <a:rPr lang="en-US" sz="2800" dirty="0" err="1"/>
              <a:t>SArima</a:t>
            </a:r>
            <a:r>
              <a:rPr lang="en-US" sz="2800" dirty="0"/>
              <a:t> -Residual Diagnostics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056B6-A6CE-4F86-8371-B319A677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2" y="1832845"/>
            <a:ext cx="7871317" cy="4295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99966-8784-4284-9A9F-1A6474525FD8}"/>
              </a:ext>
            </a:extLst>
          </p:cNvPr>
          <p:cNvSpPr txBox="1"/>
          <p:nvPr/>
        </p:nvSpPr>
        <p:spPr>
          <a:xfrm>
            <a:off x="726317" y="924392"/>
            <a:ext cx="6385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Residuals appear normal and homoscedastic – lots of outliers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Poor 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Serial Autocorrelation – </a:t>
            </a:r>
            <a:r>
              <a:rPr lang="en-US" sz="1400" dirty="0" err="1">
                <a:solidFill>
                  <a:srgbClr val="000000"/>
                </a:solidFill>
                <a:latin typeface="Helvetica Neue"/>
              </a:rPr>
              <a:t>Ljung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-Box Test – super small p-values, reject null hypothesis of independently distributed residuals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23E75-B015-42FB-8A70-3102A7D3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736" y="1492303"/>
            <a:ext cx="3832779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8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3- </a:t>
            </a:r>
            <a:r>
              <a:rPr lang="en-US" sz="2800" dirty="0" err="1"/>
              <a:t>SArima</a:t>
            </a:r>
            <a:r>
              <a:rPr lang="en-US" sz="2800" dirty="0"/>
              <a:t> -Residual Diagnostics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99966-8784-4284-9A9F-1A6474525FD8}"/>
              </a:ext>
            </a:extLst>
          </p:cNvPr>
          <p:cNvSpPr txBox="1"/>
          <p:nvPr/>
        </p:nvSpPr>
        <p:spPr>
          <a:xfrm>
            <a:off x="726317" y="924392"/>
            <a:ext cx="638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Residuals appear normal and homoscedastic – lots of outliers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Poor 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Serial Autocorrelation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AACA0-8E81-459D-A1C6-A7DD8D78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78" y="1720344"/>
            <a:ext cx="86201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4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1-SARIMA -Forecasting – Nov 2021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2387" y="912788"/>
            <a:ext cx="6277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Data Assumptions – assume poor residuals will not effect Nov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Assume training on outliers won’t effect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Forecasted values 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follow previously seen Time structure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0BEA5-A486-4913-A00D-1C367326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28" y="1868438"/>
            <a:ext cx="7898262" cy="388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64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2-SARIMA -Forecasting – Nov 2021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2387" y="912788"/>
            <a:ext cx="6277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Data Assumptions – assume poor residuals will not effect Nov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Assume training on outliers won’t effect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Forecasted values 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follow previously seen Time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November RMSE - 60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88663-1CEC-49AE-B131-72E62629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39" y="6075310"/>
            <a:ext cx="3486150" cy="314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B602A1-C99E-4535-9E29-009BB89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05" y="1948683"/>
            <a:ext cx="85915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Random Forest – 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0C298-47F1-4036-90A0-7C594D1C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40" y="980403"/>
            <a:ext cx="507682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0CDC5-8B93-415A-B03A-0D73F2303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56"/>
          <a:stretch/>
        </p:blipFill>
        <p:spPr>
          <a:xfrm>
            <a:off x="120432" y="2501497"/>
            <a:ext cx="5381110" cy="39048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90179-24B5-4CCC-B3E4-BB3F37E2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995" y="2501498"/>
            <a:ext cx="6160010" cy="39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95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Random Forest –Feature Importance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2387" y="912788"/>
            <a:ext cx="5938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Very Robust to outliers – relatively easy to tune</a:t>
            </a:r>
          </a:p>
          <a:p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Helvetica Neue"/>
              </a:rPr>
              <a:t>Explainability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- Gini importance tracks relative contribution (importance) of each feature to the final model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C07AB-0BA2-4BFE-BD1C-FAE21FCE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87" y="1955533"/>
            <a:ext cx="5923516" cy="3408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97B831-742B-4341-8F92-E9412B464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1" y="1915383"/>
            <a:ext cx="2437698" cy="41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2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Random Forest –10-fold - Cross Validation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A4C7E-6476-4920-A970-5D161622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96" y="2479894"/>
            <a:ext cx="7164213" cy="10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CFF96-1C58-46E2-B412-8E75D63D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3E277-8A87-4E31-B474-CF5293A2F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LatoWeb"/>
              </a:rPr>
              <a:t>Chicago Crime Data Available from 2001 to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LatoWeb"/>
              </a:rPr>
              <a:t>Model historical trends, seasonality, cycles using various time series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LatoWeb"/>
              </a:rPr>
              <a:t>Attempt to forecast test data set of </a:t>
            </a:r>
            <a:r>
              <a:rPr lang="en-US" sz="1400">
                <a:solidFill>
                  <a:schemeClr val="bg1"/>
                </a:solidFill>
                <a:latin typeface="LatoWeb"/>
              </a:rPr>
              <a:t>November 2021</a:t>
            </a:r>
            <a:endParaRPr lang="en-US" sz="1400" b="0" i="0" dirty="0">
              <a:solidFill>
                <a:schemeClr val="bg1"/>
              </a:solidFill>
              <a:effectLst/>
              <a:latin typeface="LatoWe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37B6D-8091-4013-BD7E-F33B1A3E7DBC}"/>
              </a:ext>
            </a:extLst>
          </p:cNvPr>
          <p:cNvSpPr txBox="1"/>
          <p:nvPr/>
        </p:nvSpPr>
        <p:spPr>
          <a:xfrm>
            <a:off x="370610" y="6188364"/>
            <a:ext cx="4063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https://github.com/Robert-E-630/Time_Series_Final_Project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8018A-1D99-4B03-A6EB-28566A7BC1D7}"/>
              </a:ext>
            </a:extLst>
          </p:cNvPr>
          <p:cNvSpPr txBox="1"/>
          <p:nvPr/>
        </p:nvSpPr>
        <p:spPr>
          <a:xfrm>
            <a:off x="4970186" y="3429000"/>
            <a:ext cx="56206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From Jan 2001 to Nov 27</a:t>
            </a:r>
            <a:r>
              <a:rPr lang="en-US" sz="1600" baseline="30000" dirty="0"/>
              <a:t>th</a:t>
            </a:r>
            <a:r>
              <a:rPr lang="en-US" sz="1600" dirty="0"/>
              <a:t> 2021, 7,447,985 crime incidents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at transaction level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Convert to Uniform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Hourly imputation unnecessary except for DST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last 20 years, crimes reported every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5D354-601C-4699-9881-44F3E633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08" y="344954"/>
            <a:ext cx="5620625" cy="26852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B1778-2CED-40B4-A5DD-7C6E5631685B}"/>
              </a:ext>
            </a:extLst>
          </p:cNvPr>
          <p:cNvSpPr/>
          <p:nvPr/>
        </p:nvSpPr>
        <p:spPr>
          <a:xfrm>
            <a:off x="4830588" y="5361270"/>
            <a:ext cx="1757873" cy="895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Level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F5BCD-037B-41DB-B5B4-936A3B29FAE3}"/>
              </a:ext>
            </a:extLst>
          </p:cNvPr>
          <p:cNvSpPr/>
          <p:nvPr/>
        </p:nvSpPr>
        <p:spPr>
          <a:xfrm>
            <a:off x="7368751" y="5361269"/>
            <a:ext cx="1757873" cy="895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Hourly Uniform Time Series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C7C8C-23FB-45FE-9F84-900FB7805F9A}"/>
              </a:ext>
            </a:extLst>
          </p:cNvPr>
          <p:cNvSpPr/>
          <p:nvPr/>
        </p:nvSpPr>
        <p:spPr>
          <a:xfrm>
            <a:off x="9865877" y="5370894"/>
            <a:ext cx="1757873" cy="895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Uniform Time Series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23C3721-C96E-4277-A8DE-1E6957783C5D}"/>
              </a:ext>
            </a:extLst>
          </p:cNvPr>
          <p:cNvSpPr/>
          <p:nvPr/>
        </p:nvSpPr>
        <p:spPr>
          <a:xfrm>
            <a:off x="6783038" y="5626470"/>
            <a:ext cx="462582" cy="240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62A43C-1A12-4F7F-8E99-CA04038AB66B}"/>
              </a:ext>
            </a:extLst>
          </p:cNvPr>
          <p:cNvSpPr/>
          <p:nvPr/>
        </p:nvSpPr>
        <p:spPr>
          <a:xfrm>
            <a:off x="9264959" y="5634320"/>
            <a:ext cx="462582" cy="240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4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Random Forest -Forecasting – Nov 2021 test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2387" y="912788"/>
            <a:ext cx="7298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M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ulti-Step Forecasting slightly difficult - Because engineered features based on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When Forecasting future steps, 1</a:t>
            </a:r>
            <a:r>
              <a:rPr lang="en-US" sz="1400" b="0" i="0" baseline="30000" dirty="0">
                <a:solidFill>
                  <a:srgbClr val="000000"/>
                </a:solidFill>
                <a:effectLst/>
                <a:latin typeface="Helvetica Neue"/>
              </a:rPr>
              <a:t>st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have to add new date, then add re-engineer features for that new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Test Accuracy as measured by RMSE – 59 same as SARIMA.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3B8E1-91E8-4936-A863-44FE4CAF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11" y="5235629"/>
            <a:ext cx="4197526" cy="1247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6D27B-9945-4CBD-82F6-CB04C8E9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82" y="1991072"/>
            <a:ext cx="9425510" cy="296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 err="1"/>
              <a:t>Lstm</a:t>
            </a:r>
            <a:r>
              <a:rPr lang="en-US" sz="2800" dirty="0"/>
              <a:t> – data prep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2387" y="912788"/>
            <a:ext cx="729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Multiple Input and Multi-Step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Prior Sequence Length of 100 time steps, 2 Features because two input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X’s are matrices 100x2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Output are matrices 30 x1 – Forecasting 30 day future window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60458-09DB-4761-B032-FAD89446A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89" y="1959622"/>
            <a:ext cx="7459880" cy="4759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A5CB3-9F80-4FDD-8180-D5A3B243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3" y="4074638"/>
            <a:ext cx="3102168" cy="1594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A51480-554C-4E9C-81DE-E5BE914A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3" y="1881467"/>
            <a:ext cx="3598810" cy="18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9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LSTM-architecture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2387" y="912788"/>
            <a:ext cx="729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Input and Output Shapes 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06D71-FB04-455E-B2A2-8F005523F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11"/>
          <a:stretch/>
        </p:blipFill>
        <p:spPr>
          <a:xfrm>
            <a:off x="228399" y="1364152"/>
            <a:ext cx="6567036" cy="3114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9B0B6-27A1-4AE0-8B26-2E3B76DD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82" y="1169692"/>
            <a:ext cx="4962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44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 err="1"/>
              <a:t>Lstm</a:t>
            </a:r>
            <a:r>
              <a:rPr lang="en-US" sz="2800" dirty="0"/>
              <a:t> - Training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2387" y="912788"/>
            <a:ext cx="729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Training very difficult – watch out for exploding gradients and over 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F70C0-BD58-4C38-9728-26876DE1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82" y="4952999"/>
            <a:ext cx="4300990" cy="1710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CD1F7-455C-43DE-8707-2C24828A3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2" y="1391332"/>
            <a:ext cx="75247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00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LSTM-Forecasting – Nov 2021 test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2387" y="912788"/>
            <a:ext cx="72980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Want last X matrix as input for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Architecture of NN automatically </a:t>
            </a:r>
            <a:r>
              <a:rPr lang="en-US" sz="1400" dirty="0" err="1">
                <a:solidFill>
                  <a:srgbClr val="000000"/>
                </a:solidFill>
                <a:latin typeface="Helvetica Neue"/>
              </a:rPr>
              <a:t>forecastes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 30 day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No Need for forecasting future 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127 RMSE – not super impressive – hard to tune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03E8A-5AEE-40F0-9771-04DF9A3B4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19"/>
          <a:stretch/>
        </p:blipFill>
        <p:spPr>
          <a:xfrm>
            <a:off x="8346020" y="4538667"/>
            <a:ext cx="2877954" cy="1137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B0B62-8537-48E2-A1FC-B62D2E098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9"/>
          <a:stretch/>
        </p:blipFill>
        <p:spPr>
          <a:xfrm>
            <a:off x="248126" y="1867013"/>
            <a:ext cx="7702341" cy="3862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34319C-7A16-42B9-BE21-B1F4B7CF6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456" y="1703430"/>
            <a:ext cx="4005061" cy="20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4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266545" y="762109"/>
            <a:ext cx="7401828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Assumptions/Hypotheses about data and/or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properties (stationarity, correlations, data distribution) and Exploratory data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processing (anomaly detection, cleansing and imputations) and transformations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 engineering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Proposed approaches (models) with selected model – justification and trade-offs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Results (accuracy) and Future work.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1E51-74AB-4DB1-9E45-28378A75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86" y="572566"/>
            <a:ext cx="3326377" cy="45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Granularity of Crime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5435" y="946656"/>
            <a:ext cx="1005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Hierarchy to reported crimes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Each reported incident can has a  primary type, sub-type and type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Geographical hierarchy – areas, districts, wards,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stamp of each reported incident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Transaction level – can analyze at Hourly, Daily, Weekly level of aggregations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Aggregate to entire city and add all crime types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1181A-17D5-4F07-8AF2-3EF37C83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5" y="3049282"/>
            <a:ext cx="5613697" cy="3087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9D62A-749D-46CD-B522-736777F0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20" y="3049281"/>
            <a:ext cx="5563734" cy="30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6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Initial Look at Hourly Time series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5435" y="946656"/>
            <a:ext cx="5608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Hourly Frequency over 20 years nearly unreadable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However, Significant outliers found during New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Heavily left skewed Distribution confirms outliers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24 hour structure appears when zooming in</a:t>
            </a:r>
            <a:r>
              <a:rPr lang="en-US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19516-DCBD-4D7C-A964-6C815AC7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834" y="414162"/>
            <a:ext cx="4405488" cy="2228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CF1171-3388-40C0-B2AA-A298454F5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3" y="2141317"/>
            <a:ext cx="6857351" cy="3770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AD158E-00CA-47DE-B736-C2CC5BCF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196" y="2811669"/>
            <a:ext cx="4400255" cy="1803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5E083-31F4-47C0-B550-1499FFA9F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196" y="4704125"/>
            <a:ext cx="4512765" cy="18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Agg Crime Rate to day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5435" y="946656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Aggregated Crime Rate to Day level shows an overall Decreasing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Still Very Noisy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Outliers present on New Years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Heavy right 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Bivariate Distribution – implying high crime and low crime days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8BCD3-0499-4F8F-9649-BE3B3445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4" y="2477437"/>
            <a:ext cx="6401204" cy="2588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37767-25C6-4BEA-A2DD-8FBE1C89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904" y="1246840"/>
            <a:ext cx="458724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0F401-F92D-4E11-A7CB-5BB592B42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500" y="3598410"/>
            <a:ext cx="4728547" cy="18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Agg Crime Rate to Month Level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5435" y="946656"/>
            <a:ext cx="100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Aggregated Crime Rate to Month level shows an overall Decreasing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Significantly less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Annual Seasonality appears present.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Bivariate distribution – high and low crime months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74FD3-22FA-44CB-AC8F-48E604FA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5" y="2297034"/>
            <a:ext cx="7091273" cy="2838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A9BC6-E139-47CD-A2C9-C300926FC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6" t="5294" r="3295" b="11716"/>
          <a:stretch/>
        </p:blipFill>
        <p:spPr>
          <a:xfrm>
            <a:off x="7462209" y="531509"/>
            <a:ext cx="4655470" cy="1692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547CB-2BB2-4563-A710-6949F34F06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46"/>
          <a:stretch/>
        </p:blipFill>
        <p:spPr>
          <a:xfrm>
            <a:off x="7306776" y="2713465"/>
            <a:ext cx="4815438" cy="20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9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Agg Crime Rate to Year Level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655435" y="946656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Aggregating to Yearly Level Shows decreasing Trend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7F885-6D83-4D3A-8270-2872ADDA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5" y="1593436"/>
            <a:ext cx="6551265" cy="26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5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3E9AE7E-E61B-4047-AC16-88311D019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5" y="375156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1-EDA for Seasonality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67B4-99A3-45B4-B2ED-EDFDB22C453A}"/>
              </a:ext>
            </a:extLst>
          </p:cNvPr>
          <p:cNvSpPr txBox="1"/>
          <p:nvPr/>
        </p:nvSpPr>
        <p:spPr>
          <a:xfrm>
            <a:off x="364878" y="3792406"/>
            <a:ext cx="5232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Stark Monthly Seasonality - Higher in June / August / September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Lower in Winter Months.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Up tick in January possibly due to New Years 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F8DA0-D09F-4F5A-AE80-0779312C9F5E}"/>
              </a:ext>
            </a:extLst>
          </p:cNvPr>
          <p:cNvSpPr txBox="1"/>
          <p:nvPr/>
        </p:nvSpPr>
        <p:spPr>
          <a:xfrm>
            <a:off x="6957842" y="3807570"/>
            <a:ext cx="5232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 Weekly Seasonality, but not as great as the Monthly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Uptick on Fridays.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 Day Average does not show signs of Reporting Lags on Mondays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2AD1A-598A-4329-A943-0052D955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7" y="1010318"/>
            <a:ext cx="6019177" cy="244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1080E-2784-48B2-813C-696DD924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882" y="1129096"/>
            <a:ext cx="5185627" cy="21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4289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{3B475F4A-57EE-4B07-83DF-971FFA113ED6}tf56160789_win32</Template>
  <TotalTime>338</TotalTime>
  <Words>780</Words>
  <Application>Microsoft Office PowerPoint</Application>
  <PresentationFormat>Widescreen</PresentationFormat>
  <Paragraphs>105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Bookman Old Style</vt:lpstr>
      <vt:lpstr>Calibri</vt:lpstr>
      <vt:lpstr>Franklin Gothic Book</vt:lpstr>
      <vt:lpstr>Helvetica Neue</vt:lpstr>
      <vt:lpstr>LatoWeb</vt:lpstr>
      <vt:lpstr>1_RetrospectVTI</vt:lpstr>
      <vt:lpstr>Time Series Analysis of Chicago Crime Data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of IL Population Growth Factors</dc:title>
  <dc:creator>Robert Erffmeyer</dc:creator>
  <cp:lastModifiedBy>Robert Erffmeyer</cp:lastModifiedBy>
  <cp:revision>85</cp:revision>
  <dcterms:created xsi:type="dcterms:W3CDTF">2021-08-28T04:57:03Z</dcterms:created>
  <dcterms:modified xsi:type="dcterms:W3CDTF">2021-12-08T23:05:29Z</dcterms:modified>
</cp:coreProperties>
</file>